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0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74" r:id="rId31"/>
    <p:sldId id="276" r:id="rId32"/>
    <p:sldId id="277" r:id="rId33"/>
    <p:sldId id="275" r:id="rId34"/>
    <p:sldId id="27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이론" id="{CA3ADB04-24C7-491C-8875-B0B878830B7B}">
          <p14:sldIdLst>
            <p14:sldId id="257"/>
            <p14:sldId id="256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SVM Coding" id="{10F65130-4615-43DE-8947-E4AA37550B19}">
          <p14:sldIdLst>
            <p14:sldId id="273"/>
            <p14:sldId id="280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연습문제" id="{BFCCCC61-3DF8-4372-BD24-8E186E26B21A}">
          <p14:sldIdLst>
            <p14:sldId id="274"/>
            <p14:sldId id="276"/>
            <p14:sldId id="277"/>
            <p14:sldId id="275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2410" y="12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6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93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56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8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9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2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45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40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2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4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57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9A948-875B-4F9B-A9B7-438D138DAE02}" type="datetimeFigureOut">
              <a:rPr lang="ko-KR" altLang="en-US" smtClean="0"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4D45-B92E-4939-8F7F-936D62162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7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099538"/>
            <a:ext cx="12192000" cy="905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756138"/>
            <a:ext cx="12192000" cy="37543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33045" y="1255102"/>
            <a:ext cx="11746523" cy="27959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Chapter 5. </a:t>
            </a:r>
          </a:p>
          <a:p>
            <a:r>
              <a:rPr lang="en-US" altLang="ko-KR" sz="6600" dirty="0" smtClean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Support Vector Machines</a:t>
            </a:r>
            <a:endParaRPr lang="ko-KR" altLang="en-US" sz="66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3045" y="6124352"/>
            <a:ext cx="11473961" cy="5270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000" dirty="0" smtClean="0">
                <a:solidFill>
                  <a:srgbClr val="7030A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최성은</a:t>
            </a:r>
            <a:endParaRPr lang="ko-KR" altLang="en-US" sz="4000" dirty="0">
              <a:solidFill>
                <a:srgbClr val="7030A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505450" y="4697289"/>
            <a:ext cx="1181099" cy="6066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 smtClean="0">
                <a:solidFill>
                  <a:srgbClr val="7030A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04.25</a:t>
            </a:r>
            <a:endParaRPr lang="ko-KR" altLang="en-US" sz="2800" dirty="0">
              <a:solidFill>
                <a:srgbClr val="7030A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589085"/>
            <a:ext cx="12192000" cy="1670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4510454"/>
            <a:ext cx="12192000" cy="1670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054" y="1573823"/>
            <a:ext cx="307731" cy="1222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5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90611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5.2.2 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유사도 특성 추가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(Adding Similarity Features)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각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샘플이 특정 랜드마크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(landmark)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와 얼마나 닮았는지 측정하는 유사도 함수로 계산한 특성을 추가하는 것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41" y="3229219"/>
            <a:ext cx="8790382" cy="35916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2476" y="4160599"/>
            <a:ext cx="2319702" cy="77978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824039" y="4940385"/>
            <a:ext cx="486272" cy="48627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659809" y="4349353"/>
            <a:ext cx="486272" cy="48627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1061636">
            <a:off x="4765431" y="4835625"/>
            <a:ext cx="3577003" cy="189435"/>
          </a:xfrm>
          <a:prstGeom prst="rightArrow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49420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5.2.3 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가우시안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RBF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커널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유사도 특성을 많이 추가하는 것과 같은 비슷한 결과를 실제로 특성을 추가하지 않고 얻을 수 있음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(SVC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모델에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가우시안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RBF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커널 적용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18" y="3150628"/>
            <a:ext cx="5515708" cy="3707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/>
              <p:cNvSpPr/>
              <p:nvPr/>
            </p:nvSpPr>
            <p:spPr>
              <a:xfrm>
                <a:off x="6355004" y="4475285"/>
                <a:ext cx="5743212" cy="2224454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err="1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하이퍼파라미터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gamma 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</a:rPr>
                      <m:t>𝛾</m:t>
                    </m:r>
                  </m:oMath>
                </a14:m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)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와 </a:t>
                </a: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C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를 바꾸어서 훈련시킨 모델 </a:t>
                </a:r>
                <a:endParaRPr lang="en-US" altLang="ko-KR" sz="1400" dirty="0" smtClean="0">
                  <a:solidFill>
                    <a:srgbClr val="7030A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Gamma 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값 크면</a:t>
                </a: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: 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</a:t>
                </a:r>
                <a:endParaRPr lang="en-US" altLang="ko-KR" sz="1400" dirty="0" smtClean="0">
                  <a:solidFill>
                    <a:srgbClr val="7030A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종 모양 그래프가 </a:t>
                </a:r>
                <a:r>
                  <a:rPr lang="ko-KR" altLang="en-US" sz="1200" dirty="0" err="1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좁아짐</a:t>
                </a:r>
                <a:r>
                  <a:rPr lang="ko-KR" altLang="en-US" sz="12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</a:t>
                </a:r>
                <a:r>
                  <a:rPr lang="en-US" altLang="ko-KR" sz="12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,</a:t>
                </a:r>
                <a:r>
                  <a:rPr lang="ko-KR" altLang="en-US" sz="12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각 샘플의 영향 범위가 작아짐</a:t>
                </a:r>
                <a:endParaRPr lang="en-US" altLang="ko-KR" sz="1200" dirty="0" smtClean="0">
                  <a:solidFill>
                    <a:srgbClr val="7030A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2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결정 경계가 조금 더 불규칙해지고 각 샘플을 따라 구불구불하게 휘어짐</a:t>
                </a:r>
                <a:endParaRPr lang="en-US" altLang="ko-KR" sz="1200" dirty="0" smtClean="0">
                  <a:solidFill>
                    <a:srgbClr val="7030A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Gamma 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값이 작으면</a:t>
                </a: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</a:t>
                </a:r>
                <a:r>
                  <a:rPr lang="ko-KR" altLang="en-US" sz="12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종 모양 그래프를 만들며 샘플의 넓은 범위에 걸쳐 영향을 주므로 결정 경계가 더 </a:t>
                </a:r>
                <a:r>
                  <a:rPr lang="ko-KR" altLang="en-US" sz="1200" dirty="0" err="1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부드러워짐</a:t>
                </a:r>
                <a:r>
                  <a:rPr lang="ko-KR" altLang="en-US" sz="12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</a:t>
                </a:r>
                <a:endParaRPr lang="en-US" altLang="ko-KR" sz="1200" dirty="0" smtClean="0">
                  <a:solidFill>
                    <a:srgbClr val="7030A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결국 </a:t>
                </a:r>
                <a:r>
                  <a:rPr lang="ko-KR" altLang="en-US" sz="1400" dirty="0" err="1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하이퍼파라미터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gamma 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</a:rPr>
                      <m:t>𝛾</m:t>
                    </m:r>
                  </m:oMath>
                </a14:m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)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가 규제의 역할을 함 </a:t>
                </a:r>
                <a:endParaRPr lang="en-US" altLang="ko-KR" sz="1400" dirty="0" smtClean="0">
                  <a:solidFill>
                    <a:srgbClr val="7030A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모델이 </a:t>
                </a:r>
                <a:r>
                  <a:rPr lang="ko-KR" altLang="en-US" sz="1400" dirty="0" err="1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과대적합일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경우엔 감소시켜야 하고 </a:t>
                </a:r>
                <a:r>
                  <a:rPr lang="ko-KR" altLang="en-US" sz="1400" dirty="0" err="1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과소적합인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경우엔 증가시켜야 함 </a:t>
                </a:r>
                <a:endParaRPr lang="en-US" altLang="ko-KR" sz="1400" dirty="0" smtClean="0">
                  <a:solidFill>
                    <a:srgbClr val="7030A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mc:Choice>
        <mc:Fallback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04" y="4475285"/>
                <a:ext cx="5743212" cy="2224454"/>
              </a:xfrm>
              <a:prstGeom prst="rect">
                <a:avLst/>
              </a:prstGeom>
              <a:blipFill>
                <a:blip r:embed="rId3"/>
                <a:stretch>
                  <a:fillRect b="-545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7000"/>
                    </a14:imgEffect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8853" y="3190200"/>
            <a:ext cx="3459666" cy="11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0894175"/>
                  </p:ext>
                </p:extLst>
              </p:nvPr>
            </p:nvGraphicFramePr>
            <p:xfrm>
              <a:off x="599341" y="2163484"/>
              <a:ext cx="10989382" cy="11201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8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8158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 smtClean="0"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5.3</a:t>
                          </a:r>
                          <a:r>
                            <a:rPr lang="en-US" altLang="ko-KR" sz="1400" b="1" i="0" baseline="0" dirty="0" smtClean="0"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 SVM </a:t>
                          </a:r>
                          <a:r>
                            <a:rPr lang="ko-KR" altLang="en-US" sz="1400" b="1" i="0" baseline="0" dirty="0" smtClean="0"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회귀</a:t>
                          </a:r>
                          <a:endParaRPr lang="ko-KR" altLang="en-US" sz="1400" b="1" i="0" dirty="0">
                            <a:latin typeface="현대하모니 M" panose="02020603020101020101" pitchFamily="18" charset="-127"/>
                            <a:ea typeface="현대하모니 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5334">
                    <a:tc>
                      <a:txBody>
                        <a:bodyPr/>
                        <a:lstStyle/>
                        <a:p>
                          <a:pPr marL="285750" indent="-285750" latinLnBrk="1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일정한 마진 오류 안에는 두 클래스 간의 도로 폭이 가능한 한 최대가 되도록 하는 대신</a:t>
                          </a:r>
                          <a:r>
                            <a:rPr lang="en-US" altLang="ko-KR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, SVM </a:t>
                          </a:r>
                          <a:r>
                            <a:rPr lang="ko-KR" altLang="en-US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회귀는 제한된 마진 오류</a:t>
                          </a:r>
                          <a:r>
                            <a:rPr lang="en-US" altLang="ko-KR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ko-KR" altLang="en-US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즉</a:t>
                          </a:r>
                          <a:r>
                            <a:rPr lang="en-US" altLang="ko-KR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, </a:t>
                          </a:r>
                          <a:r>
                            <a:rPr lang="ko-KR" altLang="en-US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도로 밖의 샘플</a:t>
                          </a:r>
                          <a:r>
                            <a:rPr lang="en-US" altLang="ko-KR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) </a:t>
                          </a:r>
                          <a:r>
                            <a:rPr lang="ko-KR" altLang="en-US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안에서 도로 안에 가능한 한 많은 샘플이 들어가도록 학습함  </a:t>
                          </a:r>
                          <a:r>
                            <a:rPr lang="en-US" altLang="ko-KR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ko-KR" altLang="en-US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도로의 폭 </a:t>
                          </a:r>
                          <a:r>
                            <a:rPr lang="ko-KR" altLang="en-US" sz="1400" b="1" i="0" kern="1200" baseline="0" dirty="0" err="1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하이퍼파라미터</a:t>
                          </a:r>
                          <a:r>
                            <a:rPr lang="ko-KR" altLang="en-US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 엡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b="1" i="0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현대하모니 M" panose="02020603020101020101" pitchFamily="18" charset="-127"/>
                                  <a:cs typeface="Arial" panose="020B0604020202020204" pitchFamily="34" charset="0"/>
                                </a:rPr>
                                <m:t>실</m:t>
                              </m:r>
                              <m:r>
                                <a:rPr lang="ko-KR" altLang="en-US" sz="1400" b="1" i="1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현대하모니 M" panose="02020603020101020101" pitchFamily="18" charset="-127"/>
                                  <a:cs typeface="Arial" panose="020B0604020202020204" pitchFamily="34" charset="0"/>
                                </a:rPr>
                                <m:t>론</m:t>
                              </m:r>
                              <m:r>
                                <a:rPr lang="en-US" altLang="ko-KR" sz="1400" b="1" i="1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현대하모니 M" panose="02020603020101020101" pitchFamily="18" charset="-127"/>
                                  <a:cs typeface="Arial" panose="020B0604020202020204" pitchFamily="34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1400" b="1" i="1" kern="1200" baseline="0" dirty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현대하모니 M" panose="02020603020101020101" pitchFamily="18" charset="-127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400" b="1" i="1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현대하모니 M" panose="02020603020101020101" pitchFamily="18" charset="-127"/>
                                      <a:cs typeface="Arial" panose="020B0604020202020204" pitchFamily="34" charset="0"/>
                                    </a:rPr>
                                    <m:t>𝝐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 으로 조절 </a:t>
                          </a:r>
                          <a:r>
                            <a:rPr lang="en-US" altLang="ko-KR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)</a:t>
                          </a:r>
                          <a:r>
                            <a:rPr lang="ko-KR" altLang="en-US" sz="1400" b="1" i="0" kern="1200" baseline="0" dirty="0" smtClean="0">
                              <a:solidFill>
                                <a:schemeClr val="dk1"/>
                              </a:solidFill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 </a:t>
                          </a:r>
                          <a:endParaRPr lang="en-US" altLang="ko-KR" sz="1400" b="1" i="0" kern="1200" baseline="0" dirty="0" smtClean="0">
                            <a:solidFill>
                              <a:schemeClr val="dk1"/>
                            </a:solidFill>
                            <a:latin typeface="현대하모니 M" panose="02020603020101020101" pitchFamily="18" charset="-127"/>
                            <a:ea typeface="현대하모니 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0894175"/>
                  </p:ext>
                </p:extLst>
              </p:nvPr>
            </p:nvGraphicFramePr>
            <p:xfrm>
              <a:off x="599341" y="2163484"/>
              <a:ext cx="10989382" cy="11201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89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 smtClean="0"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5.3</a:t>
                          </a:r>
                          <a:r>
                            <a:rPr lang="en-US" altLang="ko-KR" sz="1400" b="1" i="0" baseline="0" dirty="0" smtClean="0"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 SVM </a:t>
                          </a:r>
                          <a:r>
                            <a:rPr lang="ko-KR" altLang="en-US" sz="1400" b="1" i="0" baseline="0" dirty="0" smtClean="0">
                              <a:latin typeface="현대하모니 M" panose="02020603020101020101" pitchFamily="18" charset="-127"/>
                              <a:ea typeface="현대하모니 M" panose="02020603020101020101" pitchFamily="18" charset="-127"/>
                              <a:cs typeface="Arial" panose="020B0604020202020204" pitchFamily="34" charset="0"/>
                            </a:rPr>
                            <a:t>회귀</a:t>
                          </a:r>
                          <a:endParaRPr lang="ko-KR" altLang="en-US" sz="1400" b="1" i="0" dirty="0">
                            <a:latin typeface="현대하모니 M" panose="02020603020101020101" pitchFamily="18" charset="-127"/>
                            <a:ea typeface="현대하모니 M" panose="02020603020101020101" pitchFamily="18" charset="-127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533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55" t="-37778" r="-22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30" y="3359500"/>
            <a:ext cx="7221460" cy="34248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/>
              <p:cNvSpPr/>
              <p:nvPr/>
            </p:nvSpPr>
            <p:spPr>
              <a:xfrm>
                <a:off x="9741877" y="5644662"/>
                <a:ext cx="2373922" cy="791307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하이퍼파라미터 엡</a:t>
                </a:r>
                <a14:m>
                  <m:oMath xmlns:m="http://schemas.openxmlformats.org/officeDocument/2006/math">
                    <m:r>
                      <a:rPr lang="ko-KR" altLang="en-US" sz="1400" b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실</m:t>
                    </m:r>
                    <m:r>
                      <a:rPr lang="ko-KR" alt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론</m:t>
                    </m:r>
                    <m:r>
                      <a:rPr lang="en-US" altLang="ko-KR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altLang="ko-KR" sz="1400" b="1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현대하모니 M" panose="02020603020101020101" pitchFamily="18" charset="-127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sz="14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현대하모니 M" panose="02020603020101020101" pitchFamily="18" charset="-127"/>
                            <a:cs typeface="Arial" panose="020B0604020202020204" pitchFamily="34" charset="0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도로의 폭</a:t>
                </a:r>
                <a:endParaRPr lang="en-US" altLang="ko-KR" sz="1400" dirty="0" smtClean="0">
                  <a:solidFill>
                    <a:srgbClr val="7030A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mc:Choice>
        <mc:Fallback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877" y="5644662"/>
                <a:ext cx="2373922" cy="791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56864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5.3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회귀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25" y="2636316"/>
            <a:ext cx="8294076" cy="40032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/>
              <p:cNvSpPr/>
              <p:nvPr/>
            </p:nvSpPr>
            <p:spPr>
              <a:xfrm>
                <a:off x="9460985" y="3921368"/>
                <a:ext cx="2523390" cy="231100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Degree </a:t>
                </a:r>
                <a:r>
                  <a:rPr lang="ko-KR" altLang="en-US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차수</a:t>
                </a:r>
                <a:endParaRPr lang="en-US" altLang="ko-KR" sz="1400" b="1" dirty="0" smtClean="0">
                  <a:solidFill>
                    <a:schemeClr val="dk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C : </a:t>
                </a:r>
                <a:r>
                  <a:rPr lang="ko-KR" altLang="en-US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규제 </a:t>
                </a:r>
                <a:endParaRPr lang="en-US" altLang="ko-KR" sz="1400" b="1" dirty="0">
                  <a:solidFill>
                    <a:schemeClr val="dk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C 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가 크면 규제 거의 </a:t>
                </a: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C</a:t>
                </a:r>
                <a:r>
                  <a:rPr lang="ko-KR" altLang="en-US" sz="1400" dirty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</a:t>
                </a: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가 작으면 규제 </a:t>
                </a:r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하이퍼파라미터 엡</a:t>
                </a:r>
                <a14:m>
                  <m:oMath xmlns:m="http://schemas.openxmlformats.org/officeDocument/2006/math">
                    <m:r>
                      <a:rPr lang="ko-KR" altLang="en-US" sz="1400" b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실</m:t>
                    </m:r>
                    <m:r>
                      <a:rPr lang="ko-KR" altLang="en-US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론</m:t>
                    </m:r>
                    <m:r>
                      <a:rPr lang="en-US" altLang="ko-KR" sz="1400" b="1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altLang="ko-KR" sz="1400" b="1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현대하모니 M" panose="02020603020101020101" pitchFamily="18" charset="-127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ko-KR" altLang="en-US" sz="14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현대하모니 M" panose="02020603020101020101" pitchFamily="18" charset="-127"/>
                            <a:cs typeface="Arial" panose="020B0604020202020204" pitchFamily="34" charset="0"/>
                          </a:rPr>
                          <m:t>𝝐</m:t>
                        </m:r>
                      </m:e>
                    </m:d>
                  </m:oMath>
                </a14:m>
                <a:r>
                  <a:rPr lang="en-US" altLang="ko-KR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rgbClr val="7030A0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도로의 폭</a:t>
                </a:r>
                <a:endParaRPr lang="en-US" altLang="ko-KR" sz="1400" dirty="0" smtClean="0">
                  <a:solidFill>
                    <a:srgbClr val="7030A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mc:Choice>
        <mc:Fallback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985" y="3921368"/>
                <a:ext cx="2523390" cy="2311001"/>
              </a:xfrm>
              <a:prstGeom prst="rect">
                <a:avLst/>
              </a:prstGeom>
              <a:blipFill>
                <a:blip r:embed="rId3"/>
                <a:stretch>
                  <a:fillRect l="-240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35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71601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5.4 SVM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이론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5.4.1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결정 함수와 예측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271699" y="2602463"/>
            <a:ext cx="4317023" cy="3488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차원 평면 </a:t>
            </a:r>
            <a:endParaRPr lang="en-US" altLang="ko-KR" sz="1400" dirty="0" smtClean="0">
              <a:solidFill>
                <a:srgbClr val="7030A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41" y="2951346"/>
            <a:ext cx="6535618" cy="3906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47" y="3118541"/>
            <a:ext cx="4333446" cy="12081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271699" y="4194850"/>
            <a:ext cx="4317023" cy="7464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특성이 두개 인 </a:t>
            </a:r>
            <a:r>
              <a:rPr lang="ko-KR" altLang="en-US" sz="1400" b="1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데이터셋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 2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차원 평면 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결정 경계는 결정 함수의 값이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0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인 점들로 이루어짐</a:t>
            </a:r>
            <a:endParaRPr lang="en-US" altLang="ko-KR" sz="1400" dirty="0" smtClean="0">
              <a:solidFill>
                <a:srgbClr val="7030A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71698" y="5106082"/>
            <a:ext cx="4317023" cy="7464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점선은 결정 </a:t>
            </a:r>
            <a:r>
              <a:rPr lang="ko-KR" altLang="en-US" sz="1400" b="1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합수의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값이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또는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-1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인 점들을 나타냄 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선분은 결정 경계에 나란하고 일정한 거리만큼 떨어져 마진 형성 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71697" y="5923767"/>
            <a:ext cx="4317023" cy="7464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Hard Margin (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마진 오류 하나도 발생하지 않는 경우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Soft Margin (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마진 오류를 가지면서 가능한 한 마진을 크게 하는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w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와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b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를 찾는 것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35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455188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5.4 SVM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이론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5.4.2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목적 함수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99341" y="5193258"/>
            <a:ext cx="4317023" cy="7464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결정 함수의 기울기 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가중치 벡터의 노름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||w|| 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와 같음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가중치 벡터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w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가 작을 수록 마진은 커짐 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61544" y="5188062"/>
            <a:ext cx="6620148" cy="41263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하드 마진 선형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SVM 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분류기의 목적 함수를 제약이 있는 최적화 문제로 표현할 수 있음 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9" y="2542242"/>
            <a:ext cx="8124825" cy="25908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9341" y="5994007"/>
            <a:ext cx="4317023" cy="7464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마진을 크게 하기 위해 </a:t>
            </a:r>
            <a:endParaRPr lang="en-US" altLang="ko-KR" sz="1400" b="1" dirty="0" smtClean="0">
              <a:solidFill>
                <a:srgbClr val="7030A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||w|| </a:t>
            </a:r>
            <a:r>
              <a:rPr lang="ko-KR" altLang="en-US" sz="1400" b="1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가</a:t>
            </a:r>
            <a:r>
              <a:rPr lang="en-US" altLang="ko-KR" sz="1400" b="1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400" b="1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최소화 되야 함 </a:t>
            </a:r>
            <a:endParaRPr lang="en-US" altLang="ko-KR" sz="1400" b="1" dirty="0" smtClean="0">
              <a:solidFill>
                <a:srgbClr val="7030A0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18" y="5716823"/>
            <a:ext cx="5198722" cy="102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334771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5.4 SVM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이론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58" y="3016605"/>
            <a:ext cx="5553075" cy="16478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743700" y="3091635"/>
            <a:ext cx="4651131" cy="41263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기울기 최소화</a:t>
            </a:r>
            <a:r>
              <a:rPr lang="en-US" altLang="ko-KR" sz="1400" b="1" dirty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 Margin 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최대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(SVM 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목표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margin 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최대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7058" y="2589631"/>
            <a:ext cx="1538654" cy="41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Hard Margin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07058" y="4664430"/>
            <a:ext cx="1538654" cy="41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Soft Margin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52" y="5077068"/>
            <a:ext cx="6905625" cy="1562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6743699" y="3692881"/>
                <a:ext cx="4651131" cy="1275075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슬랙</a:t>
                </a:r>
                <a:r>
                  <a:rPr lang="ko-KR" altLang="en-US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 변수 </a:t>
                </a:r>
                <a:r>
                  <a:rPr lang="en-US" altLang="ko-KR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(Slack Variable)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l-GR" altLang="ko-KR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4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𝜻</m:t>
                    </m:r>
                    <m:r>
                      <a:rPr lang="el-GR" altLang="ko-KR" sz="14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1400" b="1" i="1" dirty="0" err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𝒊</m:t>
                    </m:r>
                    <m:r>
                      <a:rPr lang="en-US" altLang="ko-KR" sz="14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) ≥ </m:t>
                    </m:r>
                    <m:r>
                      <a:rPr lang="en-US" altLang="ko-KR" sz="14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𝟎</m:t>
                    </m:r>
                    <m:r>
                      <a:rPr lang="en-US" altLang="ko-KR" sz="1400" b="1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현대하모니 M" panose="02020603020101020101" pitchFamily="18" charset="-127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endParaRPr lang="en-US" altLang="ko-KR" sz="1400" b="1" dirty="0" smtClean="0">
                  <a:solidFill>
                    <a:schemeClr val="dk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I</a:t>
                </a:r>
                <a:r>
                  <a:rPr lang="ko-KR" altLang="en-US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번째 샘플이 얼마나 마진을 위반할지 정함 </a:t>
                </a:r>
                <a:endParaRPr lang="en-US" altLang="ko-KR" sz="1400" b="1" dirty="0" smtClean="0">
                  <a:solidFill>
                    <a:schemeClr val="dk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오류 </a:t>
                </a:r>
                <a:r>
                  <a:rPr lang="en-US" altLang="ko-KR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threshold </a:t>
                </a:r>
                <a:r>
                  <a:rPr lang="ko-KR" altLang="en-US" sz="1400" b="1" dirty="0" smtClean="0">
                    <a:solidFill>
                      <a:schemeClr val="dk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  <a:cs typeface="Arial" panose="020B0604020202020204" pitchFamily="34" charset="0"/>
                  </a:rPr>
                  <a:t>의 개념 </a:t>
                </a:r>
                <a:endParaRPr lang="en-US" altLang="ko-KR" sz="1400" b="1" dirty="0" smtClean="0">
                  <a:solidFill>
                    <a:schemeClr val="dk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699" y="3692881"/>
                <a:ext cx="4651131" cy="12750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/>
          <p:cNvSpPr/>
          <p:nvPr/>
        </p:nvSpPr>
        <p:spPr>
          <a:xfrm>
            <a:off x="6736372" y="5179269"/>
            <a:ext cx="4651131" cy="9749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슬랙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변수 작게 </a:t>
            </a:r>
            <a:r>
              <a:rPr lang="ko-KR" altLang="en-US" sz="1400" b="1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만듬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위반 최소 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기울기 작게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– margin 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크게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폭 넓게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제약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parameter C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이용 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둘 사이의 </a:t>
            </a:r>
            <a:r>
              <a:rPr lang="en-US" altLang="ko-KR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tradeoff </a:t>
            </a:r>
            <a:r>
              <a:rPr lang="ko-KR" altLang="en-US" sz="1400" b="1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를 정의 </a:t>
            </a:r>
            <a:endParaRPr lang="en-US" altLang="ko-KR" sz="1400" b="1" dirty="0" smtClean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6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06" y="2024062"/>
            <a:ext cx="95631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93" y="1794305"/>
            <a:ext cx="67913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1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20" y="1694837"/>
            <a:ext cx="7170672" cy="50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71590"/>
              </p:ext>
            </p:extLst>
          </p:nvPr>
        </p:nvGraphicFramePr>
        <p:xfrm>
          <a:off x="599341" y="2163484"/>
          <a:ext cx="10989382" cy="137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5.1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5.1 </a:t>
                      </a:r>
                      <a:r>
                        <a:rPr lang="ko-KR" altLang="en-US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선형 </a:t>
                      </a:r>
                      <a:r>
                        <a:rPr lang="en-US" altLang="ko-KR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 </a:t>
                      </a:r>
                      <a:endParaRPr lang="en-US" altLang="ko-KR" sz="15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Ex. </a:t>
                      </a:r>
                      <a:r>
                        <a:rPr lang="ko-KR" altLang="en-US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두 개의 클래스를 나누며 제일 가까운 훈련 샘플 로부터 가능한 한 멀리 떨어져 있음 </a:t>
                      </a:r>
                      <a:endParaRPr lang="en-US" altLang="ko-KR" sz="15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[ SVM </a:t>
                      </a:r>
                      <a:r>
                        <a:rPr lang="ko-KR" altLang="en-US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 </a:t>
                      </a:r>
                      <a:r>
                        <a:rPr lang="en-US" altLang="ko-KR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]</a:t>
                      </a:r>
                      <a:r>
                        <a:rPr lang="ko-KR" altLang="en-US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클래스 사이에 폭이 넓은 도로를 찾는 것  </a:t>
                      </a:r>
                      <a:r>
                        <a:rPr lang="en-US" altLang="ko-KR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라지 마진 분류 </a:t>
                      </a:r>
                      <a:r>
                        <a:rPr lang="en-US" altLang="ko-KR" sz="15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(large margin classification)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92" y="3985483"/>
            <a:ext cx="9092280" cy="26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65" y="1779538"/>
            <a:ext cx="5170784" cy="48533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752" y="2050073"/>
            <a:ext cx="4429125" cy="2247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99" y="4413565"/>
            <a:ext cx="42862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37" y="1752652"/>
            <a:ext cx="4340570" cy="22460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268" y="1614160"/>
            <a:ext cx="4302448" cy="47690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31" y="4470805"/>
            <a:ext cx="3480478" cy="15385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617" y="4493213"/>
            <a:ext cx="3353506" cy="15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56" y="1794305"/>
            <a:ext cx="8763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79" y="1794305"/>
            <a:ext cx="7977554" cy="48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768" y="2096061"/>
            <a:ext cx="88677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92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431" y="1505332"/>
            <a:ext cx="7410450" cy="52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78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6" y="1675704"/>
            <a:ext cx="4161694" cy="50781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834" y="2790784"/>
            <a:ext cx="3657600" cy="2847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50" y="2790784"/>
            <a:ext cx="40576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74" y="1794305"/>
            <a:ext cx="5007764" cy="49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6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18" y="2140560"/>
            <a:ext cx="87534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25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54151"/>
              </p:ext>
            </p:extLst>
          </p:nvPr>
        </p:nvGraphicFramePr>
        <p:xfrm>
          <a:off x="529965" y="1234238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Coding </a:t>
                      </a:r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실습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712" y="1866734"/>
            <a:ext cx="4409888" cy="48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5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73744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5.1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Feature Scale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에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sensitive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하기 때문에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feature scale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을 해줘야 함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00" y="3465603"/>
            <a:ext cx="9454664" cy="30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277354"/>
              </p:ext>
            </p:extLst>
          </p:nvPr>
        </p:nvGraphicFramePr>
        <p:xfrm>
          <a:off x="529965" y="1234238"/>
          <a:ext cx="10989382" cy="482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연습문제 </a:t>
                      </a:r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서포트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벡터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머신의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근본 아이디어는 무엇인가요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서포트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벡터가 무엇인가요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3. 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을 사용할 때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입력값의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스케일이 왜 중요한가요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4. 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분류기가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샘플을 분류할 때 신뢰도 점수와 확률을 출력할 수 있나요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수백만 개의 샘플과 수백 개의 특성을 가진 훈련 세트에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모델을 훈련시키려면 원 문제와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쌍대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문제 중 어떤 것을 사용해야 하나요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6. RBF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커널을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사용해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훈련시켰더니 훈련 세트에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과소적합된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것 같습니다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Gamma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를 증가시켜야 할까요 감소시켜야 할까요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C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의 경우는 어떤가요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7.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이미 만들어진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뼤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알고리즘 라이브러리를 사용해 소프트 마진 선형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학습시키려면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QDP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매개변수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H,f,A,b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를 어떻게 지정해야 하나요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8.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선형적으로 분리되는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데이터셋에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LinearSVC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를 훈련시켜보네요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그런 다음 같은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데이터셋에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SVC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와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SGD Classifier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를 적용해보세요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거의 비슷한 모델이 만들어지는지 확인해보세요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9.MNIST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데이터셋에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훈련시켜보세요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분류기는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이진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분류기라서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OvA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전략을 사용해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개의 숫자를 분류해야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합ㄴ디ㅏ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처리 속도를 높이기 위해 작은 검증 세트로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하이퍼파라미터를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조정하는 것이 좋습니다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어느 정도까지 정확도를 높일 수 있나요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10.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캘리포니아 주택 가격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데이터셋에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회귀를 훈련시켜보세요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298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251668"/>
              </p:ext>
            </p:extLst>
          </p:nvPr>
        </p:nvGraphicFramePr>
        <p:xfrm>
          <a:off x="529965" y="1234238"/>
          <a:ext cx="10989382" cy="4507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연습문제 </a:t>
                      </a:r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서포트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벡터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머신의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근본 아이디어는 무엇인가요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클래스 사이에 가능한 한 가장 넓은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도로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＂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를 내는 것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두 클래스를 구분하는 결정 경계가 샘플 사이의 마진을 가능한 한 가장 크게 하는 것이 목적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Soft Margin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의 경우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 두 클래스 완벽하게 나누는 것과 가장 넓은 도로를 만드는 것 사이에 절충안을 찾는 것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데이터셋에서 훈련할 때 커널 함수를 사용하는 것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서프트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벡터가 무언인가요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 훈련된 후에 경계를 포함해 도로에 놓인 어떤 샘플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결정 경계는 전적으로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서프트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벡터에 의해 결정됨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서프트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벡터가 아닌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도로 밖에 있는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어떤 샘플도 영향을 주지 못함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이런 샘플을 삭제하고 다른 샘플을 더 추가하거나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다른 곳으로 이동시킬 수 있음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샘플이 도로 밖에 있는 한 결정 경계에 영향을 주지 못함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예측을 계산할 때는 전체 훈련 세트가 아니라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서포트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벡터만 관여됨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8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225697"/>
              </p:ext>
            </p:extLst>
          </p:nvPr>
        </p:nvGraphicFramePr>
        <p:xfrm>
          <a:off x="529965" y="1234238"/>
          <a:ext cx="10989382" cy="5147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연습문제 </a:t>
                      </a:r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3. 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을 사용할 때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입력값의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스케일이 왜 중요한가요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은 클래스 사이에 가능한 한 가장 큰 도로를 내는 것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훈련 세트와 스케일이 맞지 않으면 크기가 작은 특성을 무시하는 경향이 있음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4. 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분류기가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샘플을 분류할 때 신뢰도 점수와 확률을 출력할 수 있나요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분류기는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테스트 샘플과 결정 경계 사이의 거리를 출력할 수 있으므로 이를 신뢰도 점수로 사용할 수 있다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 점수를 클래스 확률의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추정값으로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바로 변환할 수 없음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사이킷런에서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모델을 만들 때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probability= True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로 설정하면 훈련이 끝난 후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, (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훈련 데이터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5-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겹 교차 검증을 사용하여 추가로 훈련시킨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) 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의 점수에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로지스틱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회귀를 훈련시켜 확률을 계산함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 설정은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모델에 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predict_proba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()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와 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predict_log_proba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()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메서드를 추가시킴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457200" lvl="1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수백만 개의 샘플과 수백 개의 특성을 가진 훈련 세트에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모델을 훈련시키려면 원 문제와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쌍대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문제 중 어떤 것을 사용해야 하나요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답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커널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은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쌍대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형식만 사용할 수 있기 때문에 이 질문은 선형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에만 해당함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원 문제의 계산 복잡도는 훈련 샘플 수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에 비례하지만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쌍대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형식의 계산 복잡도는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m^2~ m^3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사이으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ㅣ값에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비례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그러므로 수백만 개의 샘플이 있다면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쌍대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형식은 너무 느려질 것이므로 원 문제를 사용해야 함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87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992074"/>
              </p:ext>
            </p:extLst>
          </p:nvPr>
        </p:nvGraphicFramePr>
        <p:xfrm>
          <a:off x="529965" y="1234238"/>
          <a:ext cx="10989382" cy="5147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연습문제 </a:t>
                      </a:r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6. RBF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커널을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사용해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훈련시켰더니 훈련 세트에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과소적합된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것 같습니다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Gamma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를 증가시켜야 할까요 감소시켜야 할까요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 C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의 경우는 어떤가요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RBF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커널에 훈련된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분류기가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훈련 세트에 과소적합이라면 규제가 너무 큰 것일 수 있음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규제를 줄이려면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gamma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나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 (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또는 둘 다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값을 증가시켜야 함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457200" lvl="1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7.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이미 만들어진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QP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알고리즘 라이브러리를 사용해 소프트 마진 선형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학습시키려면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QP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매개변수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H,f,A,b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를 어떻게 지정해야 하나요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하드 마진 문제에 대한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QP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파라미터를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H’,F’,A’,b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라고 하면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소프트 마진 문제의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QP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파라미터는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개의 추가적인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파라미터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(np= n+1+m)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와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개의 추가적인 제약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nc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=2m)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을 가짐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H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는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H’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의 오른쪽에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으로 채워진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개의 열이 있고 아래에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으로 채워진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개의 열이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있느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행렬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H= (H’ 0 … ) (0 0  ) </a:t>
                      </a: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F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는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f’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에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하이퍼파라미터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C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와 동일한 값의 원소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개가 추가된 벡터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B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는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b’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에 값이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인 원소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m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개가 추가된 벡터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A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는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A’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의 오른쪽에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m*n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단위 행렬 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Im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 추가되고 바로 그 아래에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Im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이 추가되며 나머지는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0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으로 채워진 행렬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A = (A’,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Im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) (0,-Im)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215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6627"/>
              </p:ext>
            </p:extLst>
          </p:nvPr>
        </p:nvGraphicFramePr>
        <p:xfrm>
          <a:off x="529965" y="1234238"/>
          <a:ext cx="10989382" cy="1946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연습문제 </a:t>
                      </a:r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8.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선형적으로 분리되는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데이터셋에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LinearSVC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를 훈련시켜보네요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그런 다음 같은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데이터셋에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SVC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와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SGD Classifier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를 적용해보세요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거의 비슷한 모델이 만들어지는지 확인해보세요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9.MNIST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데이터셋에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훈련시켜보세요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SVM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분류기는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이진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분류기라서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OvA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전략을 사용해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10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개의 숫자를 분류해야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합ㄴ디ㅏ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처리 속도를 높이기 위해 작은 검증 세트로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하이퍼파라미터를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조정하는 것이 좋습니다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어느 정도까지 정확도를 높일 수 있나요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?</a:t>
                      </a:r>
                    </a:p>
                    <a:p>
                      <a:pPr marL="285750" lvl="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10.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캘리포니아 주택 가격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데이터셋에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회귀를 훈련시켜보세요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0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18183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5.1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5.1.1 Hard Margin Classification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58" y="3317533"/>
            <a:ext cx="104203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59400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5.1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 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5.1.1 Soft Margin Classification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55" y="3055596"/>
            <a:ext cx="10525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2295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82" y="2979396"/>
            <a:ext cx="8191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2295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82" y="2979396"/>
            <a:ext cx="8191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2295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61" y="2723551"/>
            <a:ext cx="5709142" cy="39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88673"/>
            <a:ext cx="8134350" cy="559427"/>
          </a:xfrm>
          <a:custGeom>
            <a:avLst/>
            <a:gdLst>
              <a:gd name="connsiteX0" fmla="*/ 0 w 4425463"/>
              <a:gd name="connsiteY0" fmla="*/ 0 h 694592"/>
              <a:gd name="connsiteX1" fmla="*/ 4425463 w 4425463"/>
              <a:gd name="connsiteY1" fmla="*/ 0 h 694592"/>
              <a:gd name="connsiteX2" fmla="*/ 4251815 w 4425463"/>
              <a:gd name="connsiteY2" fmla="*/ 694592 h 694592"/>
              <a:gd name="connsiteX3" fmla="*/ 0 w 4425463"/>
              <a:gd name="connsiteY3" fmla="*/ 694592 h 694592"/>
              <a:gd name="connsiteX4" fmla="*/ 0 w 4425463"/>
              <a:gd name="connsiteY4" fmla="*/ 0 h 69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5463" h="694592">
                <a:moveTo>
                  <a:pt x="0" y="0"/>
                </a:moveTo>
                <a:lnTo>
                  <a:pt x="4425463" y="0"/>
                </a:lnTo>
                <a:lnTo>
                  <a:pt x="4251815" y="694592"/>
                </a:lnTo>
                <a:lnTo>
                  <a:pt x="0" y="6945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2" y="362799"/>
            <a:ext cx="9934576" cy="504320"/>
          </a:xfrm>
          <a:custGeom>
            <a:avLst/>
            <a:gdLst>
              <a:gd name="connsiteX0" fmla="*/ 0 w 9934576"/>
              <a:gd name="connsiteY0" fmla="*/ 0 h 504320"/>
              <a:gd name="connsiteX1" fmla="*/ 7333065 w 9934576"/>
              <a:gd name="connsiteY1" fmla="*/ 0 h 504320"/>
              <a:gd name="connsiteX2" fmla="*/ 7331297 w 9934576"/>
              <a:gd name="connsiteY2" fmla="*/ 3099 h 504320"/>
              <a:gd name="connsiteX3" fmla="*/ 9934576 w 9934576"/>
              <a:gd name="connsiteY3" fmla="*/ 3099 h 504320"/>
              <a:gd name="connsiteX4" fmla="*/ 9934576 w 9934576"/>
              <a:gd name="connsiteY4" fmla="*/ 48818 h 504320"/>
              <a:gd name="connsiteX5" fmla="*/ 7305212 w 9934576"/>
              <a:gd name="connsiteY5" fmla="*/ 48818 h 504320"/>
              <a:gd name="connsiteX6" fmla="*/ 7045328 w 9934576"/>
              <a:gd name="connsiteY6" fmla="*/ 504320 h 504320"/>
              <a:gd name="connsiteX7" fmla="*/ 0 w 9934576"/>
              <a:gd name="connsiteY7" fmla="*/ 504320 h 50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4576" h="504320">
                <a:moveTo>
                  <a:pt x="0" y="0"/>
                </a:moveTo>
                <a:lnTo>
                  <a:pt x="7333065" y="0"/>
                </a:lnTo>
                <a:lnTo>
                  <a:pt x="7331297" y="3099"/>
                </a:lnTo>
                <a:lnTo>
                  <a:pt x="9934576" y="3099"/>
                </a:lnTo>
                <a:lnTo>
                  <a:pt x="9934576" y="48818"/>
                </a:lnTo>
                <a:lnTo>
                  <a:pt x="7305212" y="48818"/>
                </a:lnTo>
                <a:lnTo>
                  <a:pt x="7045328" y="504320"/>
                </a:lnTo>
                <a:lnTo>
                  <a:pt x="0" y="504320"/>
                </a:lnTo>
                <a:close/>
              </a:path>
            </a:pathLst>
          </a:custGeom>
          <a:solidFill>
            <a:srgbClr val="7030A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장 </a:t>
            </a:r>
            <a:r>
              <a:rPr lang="en-US" altLang="ko-KR" sz="28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  <a:endParaRPr lang="ko-KR" altLang="en-US" sz="2800" b="1" dirty="0"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2869" y="378067"/>
            <a:ext cx="7699131" cy="298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나눔바른고딕" panose="020B0603020101020101" pitchFamily="34" charset="-127"/>
                <a:ea typeface="나눔바른고딕" panose="020B0603020101020101" pitchFamily="34" charset="-127"/>
              </a:rPr>
              <a:t>Chapter 5</a:t>
            </a:r>
            <a:endParaRPr lang="ko-KR" altLang="en-US" b="1" dirty="0">
              <a:solidFill>
                <a:schemeClr val="tx1"/>
              </a:solidFill>
              <a:latin typeface="나눔바른고딕" panose="020B0603020101020101" pitchFamily="34" charset="-127"/>
              <a:ea typeface="나눔바른고딕" panose="020B0603020101020101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341" y="1219127"/>
            <a:ext cx="10471639" cy="592349"/>
          </a:xfrm>
          <a:prstGeom prst="rect">
            <a:avLst/>
          </a:prstGeom>
          <a:solidFill>
            <a:schemeClr val="accent3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8" y="1226701"/>
            <a:ext cx="10263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Support Vector Machines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선형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비선형 분류 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회귀</a:t>
            </a:r>
            <a:r>
              <a:rPr lang="en-US" altLang="ko-KR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이상치 탐색에도 사용할 수 있는 다목적 </a:t>
            </a:r>
            <a:r>
              <a:rPr lang="ko-KR" altLang="en-US" sz="1600" dirty="0" err="1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1600" dirty="0" smtClean="0">
                <a:solidFill>
                  <a:schemeClr val="dk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Arial" panose="020B0604020202020204" pitchFamily="34" charset="0"/>
              </a:rPr>
              <a:t> 모델 </a:t>
            </a:r>
            <a:endParaRPr lang="ko-KR" altLang="en-US" sz="1600" dirty="0">
              <a:solidFill>
                <a:schemeClr val="dk1"/>
              </a:solidFill>
              <a:latin typeface="현대하모니 M" panose="02020603020101020101" pitchFamily="18" charset="-127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14045"/>
              </p:ext>
            </p:extLst>
          </p:nvPr>
        </p:nvGraphicFramePr>
        <p:xfrm>
          <a:off x="599341" y="2163484"/>
          <a:ext cx="10989382" cy="1120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비선형 </a:t>
                      </a:r>
                      <a:r>
                        <a:rPr lang="en-US" altLang="ko-KR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baseline="0" dirty="0" smtClean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분류</a:t>
                      </a:r>
                      <a:endParaRPr lang="ko-KR" altLang="en-US" sz="1400" b="1" i="0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3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5.2.1 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다항식 커널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SVM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의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커널트릭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(Kernel Trick)  : 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실제로는 특성을 추가하지 않으면서 </a:t>
                      </a:r>
                      <a:r>
                        <a:rPr lang="ko-KR" altLang="en-US" sz="1400" b="1" i="0" kern="1200" baseline="0" dirty="0" err="1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당항식</a:t>
                      </a:r>
                      <a:r>
                        <a:rPr lang="ko-KR" altLang="en-US" sz="1400" b="1" i="0" kern="1200" baseline="0" dirty="0" smtClean="0">
                          <a:solidFill>
                            <a:schemeClr val="dk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  <a:cs typeface="Arial" panose="020B0604020202020204" pitchFamily="34" charset="0"/>
                        </a:rPr>
                        <a:t> 특성을 많이 추가한 것과 같은 결과를 얻을 수 있음 </a:t>
                      </a:r>
                      <a:endParaRPr lang="en-US" altLang="ko-KR" sz="1400" b="1" i="0" kern="1200" baseline="0" dirty="0" smtClean="0">
                        <a:solidFill>
                          <a:schemeClr val="dk1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" y="3297954"/>
            <a:ext cx="8280428" cy="33580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42434" y="3342462"/>
            <a:ext cx="3755781" cy="29357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Coef</a:t>
            </a:r>
            <a:r>
              <a:rPr lang="ko-KR" altLang="en-US" sz="1400" dirty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매개변수의 다항식 커널에 있는 </a:t>
            </a:r>
            <a:r>
              <a:rPr lang="ko-KR" altLang="en-US" sz="1400" dirty="0" err="1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상수항</a:t>
            </a:r>
            <a:r>
              <a:rPr lang="ko-KR" altLang="en-US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다항식</a:t>
            </a:r>
            <a:r>
              <a:rPr lang="en-US" altLang="ko-KR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커널의 차수가 높아질수록 </a:t>
            </a:r>
            <a:r>
              <a:rPr lang="en-US" altLang="ko-KR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보다 작은 값과 </a:t>
            </a:r>
            <a:r>
              <a:rPr lang="en-US" altLang="ko-KR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</a:t>
            </a:r>
            <a:r>
              <a:rPr lang="ko-KR" altLang="en-US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보다 큰 값의 차이가 크게 벌어짐 </a:t>
            </a:r>
            <a:endParaRPr lang="en-US" altLang="ko-KR" sz="1400" dirty="0" smtClean="0">
              <a:solidFill>
                <a:srgbClr val="7030A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Coef</a:t>
            </a:r>
            <a:r>
              <a:rPr lang="en-US" altLang="ko-KR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을 적절한 값으로 지정하면 </a:t>
            </a:r>
            <a:r>
              <a:rPr lang="ko-KR" altLang="en-US" sz="1400" dirty="0" err="1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고차항의</a:t>
            </a:r>
            <a:r>
              <a:rPr lang="ko-KR" altLang="en-US" sz="1400" dirty="0" smtClean="0">
                <a:solidFill>
                  <a:srgbClr val="7030A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영향을 줄일 수 있음  </a:t>
            </a:r>
            <a:endParaRPr lang="ko-KR" altLang="en-US" sz="1400" dirty="0">
              <a:solidFill>
                <a:srgbClr val="7030A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0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1902</Words>
  <Application>Microsoft Office PowerPoint</Application>
  <PresentationFormat>와이드스크린</PresentationFormat>
  <Paragraphs>248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나눔바른고딕</vt:lpstr>
      <vt:lpstr>맑은 고딕</vt:lpstr>
      <vt:lpstr>현대하모니 B</vt:lpstr>
      <vt:lpstr>현대하모니 M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sung eun</dc:creator>
  <cp:lastModifiedBy>choi sung eun</cp:lastModifiedBy>
  <cp:revision>15</cp:revision>
  <dcterms:created xsi:type="dcterms:W3CDTF">2020-04-25T03:05:03Z</dcterms:created>
  <dcterms:modified xsi:type="dcterms:W3CDTF">2020-04-25T08:52:51Z</dcterms:modified>
</cp:coreProperties>
</file>